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9000">
              <a:schemeClr val="accent3">
                <a:lumMod val="40000"/>
                <a:lumOff val="60000"/>
              </a:schemeClr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6D4E2-E86B-419E-A1FF-403A83711D59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ED875-3CF3-4B53-9902-0028ADB4B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8574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TREATMENT OF ALCOHOL DEPENDENCE</a:t>
            </a:r>
            <a:br>
              <a:rPr lang="sr-Latn-CS" b="1" dirty="0">
                <a:solidFill>
                  <a:srgbClr val="FFFF8B"/>
                </a:solidFill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685808"/>
          </a:xfrm>
        </p:spPr>
        <p:txBody>
          <a:bodyPr>
            <a:normAutofit/>
          </a:bodyPr>
          <a:lstStyle/>
          <a:p>
            <a:r>
              <a:rPr lang="en" sz="2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sr-Cyrl-CS" sz="1800" b="1" dirty="0">
              <a:solidFill>
                <a:srgbClr val="CCECFF"/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DISULPHIRAM</a:t>
            </a:r>
          </a:p>
          <a:p>
            <a:pPr algn="ctr">
              <a:buFont typeface="Wingdings" pitchFamily="2" charset="2"/>
              <a:buNone/>
            </a:pPr>
            <a:endParaRPr lang="sr-Cyrl-CS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endParaRPr lang="sr-Cyrl-CS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Irreversible inhibitor of aldehyde dehydrogenase</a:t>
            </a:r>
          </a:p>
          <a:p>
            <a:pPr>
              <a:buFont typeface="Wingdings" pitchFamily="2" charset="2"/>
              <a:buNone/>
            </a:pPr>
            <a:endParaRPr lang="sr-Cyrl-CS" dirty="0"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 dose </a:t>
            </a:r>
            <a:r>
              <a:rPr lang="en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is 250 mg /day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effectLst/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for one year</a:t>
            </a:r>
            <a:endParaRPr lang="sr-Cyrl-CS" sz="2400" dirty="0"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543956" cy="5786478"/>
          </a:xfrm>
        </p:spPr>
        <p:txBody>
          <a:bodyPr>
            <a:normAutofit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DISULPHIRAM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is contraindicated in:</a:t>
            </a:r>
          </a:p>
          <a:p>
            <a:pPr lvl="2">
              <a:buClr>
                <a:srgbClr val="C00000"/>
              </a:buClr>
              <a:buSzPct val="65000"/>
              <a:buFont typeface="Wingdings" pitchFamily="2" charset="2"/>
              <a:buChar char="ü"/>
            </a:pPr>
            <a:r>
              <a:rPr lang="en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cirrhosis with portal hypertension</a:t>
            </a:r>
          </a:p>
          <a:p>
            <a:pPr lvl="2">
              <a:buClr>
                <a:srgbClr val="C00000"/>
              </a:buClr>
              <a:buSzPct val="65000"/>
              <a:buFont typeface="Wingdings" pitchFamily="2" charset="2"/>
              <a:buChar char="ü"/>
            </a:pPr>
            <a:r>
              <a:rPr lang="en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pregnancy (it is teratogenic)</a:t>
            </a:r>
          </a:p>
          <a:p>
            <a:pPr lvl="2">
              <a:buClr>
                <a:srgbClr val="C00000"/>
              </a:buClr>
              <a:buSzPct val="65000"/>
              <a:buFont typeface="Wingdings" pitchFamily="2" charset="2"/>
              <a:buChar char="ü"/>
            </a:pPr>
            <a:r>
              <a:rPr lang="en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epilepsy</a:t>
            </a:r>
            <a:endParaRPr lang="sr-Cyrl-CS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lvl="2">
              <a:buClr>
                <a:srgbClr val="C00000"/>
              </a:buClr>
              <a:buSzPct val="65000"/>
              <a:buFont typeface="Wingdings" pitchFamily="2" charset="2"/>
              <a:buChar char="ü"/>
            </a:pPr>
            <a:r>
              <a:rPr lang="en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psychoorganic syndrome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1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Adverse effects: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 </a:t>
            </a:r>
            <a:r>
              <a:rPr lang="en" sz="28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hepatitis (after 2 months)</a:t>
            </a:r>
            <a:endParaRPr lang="sr-Cyrl-CS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6286544"/>
          </a:xfrm>
        </p:spPr>
        <p:txBody>
          <a:bodyPr>
            <a:normAutofit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NALTREXONE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 competitive opioid antagonist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weakens the pleasurable effect of alcohol , which normally releases endogenous opioids</a:t>
            </a:r>
            <a:endParaRPr lang="sr-Cyrl-CS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endParaRPr lang="sr-Cyrl-CS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The dose </a:t>
            </a:r>
            <a:r>
              <a:rPr lang="en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is 50 mg /day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(in the first week</a:t>
            </a:r>
            <a:r>
              <a:rPr lang="en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25 mg /day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), during 12 weeks</a:t>
            </a:r>
            <a:endParaRPr lang="sr-Cyrl-CS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chemeClr val="accent3">
                    <a:lumMod val="50000"/>
                  </a:schemeClr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29354"/>
          </a:xfrm>
        </p:spPr>
        <p:txBody>
          <a:bodyPr>
            <a:normAutofit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NALTREXONE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Contraindications: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liver diseases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1800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Adverse effects: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nausea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in higher doses </a:t>
            </a:r>
            <a:r>
              <a:rPr lang="en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(&gt;200 mg /day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)    increases liver enzymes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ACAMPROSATE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(Ca-acetyl-homotaurinate)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CCFF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dirty="0">
                <a:solidFill>
                  <a:srgbClr val="CCFF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inhibits NMDA receptors (partial agonist)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Dose: 2 capsules with 333 mg </a:t>
            </a:r>
            <a:r>
              <a:rPr lang="sr-Latn-RS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sr-Latn-RS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drug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RS" dirty="0" err="1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every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8 hours, during 6-12 months</a:t>
            </a:r>
            <a:endParaRPr lang="sr-Cyrl-CS" sz="24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ACAMPROSATE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36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CCFF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CCFFCC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is well absorbed, but food for him interferes with absorption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is not metabolized, it is excreted unchanged by the kidneys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It can be used in cirrhotic patients</a:t>
            </a:r>
            <a:endParaRPr lang="sr-Cyrl-CS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en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ACAMPROSATE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24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CCFFCC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Contraindications: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pregnancy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1800" dirty="0">
              <a:solidFill>
                <a:srgbClr val="FFFF8B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C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Adverse effects: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Edema on my feet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 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gastrointestinal complaints</a:t>
            </a:r>
          </a:p>
          <a:p>
            <a:pPr>
              <a:buClr>
                <a:schemeClr val="hlink"/>
              </a:buClr>
              <a:buSzPct val="65000"/>
              <a:buNone/>
            </a:pP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" b="1" dirty="0">
                <a:solidFill>
                  <a:srgbClr val="CC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◎</a:t>
            </a:r>
            <a:r>
              <a:rPr lang="en" b="1" dirty="0">
                <a:solidFill>
                  <a:srgbClr val="FFFF8B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confusion, drowsiness, changes in libido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Clr>
                <a:schemeClr val="hlink"/>
              </a:buClr>
              <a:buSzPct val="65000"/>
              <a:buNone/>
            </a:pPr>
            <a:r>
              <a:rPr lang="sr-Latn-RS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Another</a:t>
            </a:r>
            <a:r>
              <a:rPr lang="e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sr-Latn-RS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approach</a:t>
            </a:r>
            <a:r>
              <a:rPr lang="en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:</a:t>
            </a: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4000" b="1" dirty="0">
              <a:solidFill>
                <a:srgbClr val="FFFF8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buClr>
                <a:schemeClr val="hlink"/>
              </a:buClr>
              <a:buSzPct val="65000"/>
              <a:buNone/>
            </a:pPr>
            <a:endParaRPr lang="sr-Cyrl-CS" sz="1600" b="1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buClr>
                <a:schemeClr val="hlink"/>
              </a:buClr>
              <a:buSzPct val="65000"/>
              <a:buNone/>
            </a:pPr>
            <a:r>
              <a:rPr lang="en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TOPIRAMATE + ONDANSETRON</a:t>
            </a:r>
          </a:p>
          <a:p>
            <a:pPr>
              <a:buClr>
                <a:schemeClr val="hlink"/>
              </a:buClr>
              <a:buSzPct val="65000"/>
              <a:buNone/>
            </a:pPr>
            <a:endParaRPr lang="sr-Cyrl-CS" sz="2000" dirty="0">
              <a:solidFill>
                <a:srgbClr val="CCFFCC"/>
              </a:solidFill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248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Unicode MS</vt:lpstr>
      <vt:lpstr>Calibri</vt:lpstr>
      <vt:lpstr>Comic Sans MS</vt:lpstr>
      <vt:lpstr>Wingdings</vt:lpstr>
      <vt:lpstr>Office Theme</vt:lpstr>
      <vt:lpstr>TREATMENT OF ALCOHOL DEPENDENCE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ЛЕЧЕЊЕ ЗАВИСНОСТИ ОД АЛКОХОЛА </dc:title>
  <dc:creator> </dc:creator>
  <cp:lastModifiedBy>Boj</cp:lastModifiedBy>
  <cp:revision>6</cp:revision>
  <dcterms:created xsi:type="dcterms:W3CDTF">2011-03-03T13:52:28Z</dcterms:created>
  <dcterms:modified xsi:type="dcterms:W3CDTF">2023-07-29T16:08:59Z</dcterms:modified>
</cp:coreProperties>
</file>