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AFEE70F-55E4-8291-E1AE-3C2D792286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B418275-6C9C-8CCE-0322-16E17D66F5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F09A1E6-77A0-D0D4-D798-DBA062DD8A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F56706-87B4-4BF4-BB2B-5242A5C3B0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578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9EFFF48-934B-6C4B-AC11-BFEEEBBD22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2AAD118-494C-5E38-F421-25EB987C01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2233161-A691-3866-E5FB-5DEC9A2AA7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43A609-4320-4DC1-B672-B2BE504C73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3781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9EE61A1-2ECA-BF71-BBD4-2A859DA686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924295B-1808-ACB1-2C4C-86D7A4D0A2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C80D869-A999-84A0-690A-D1C46D156A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7B49D8-8D52-437C-9088-428CF45BC3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041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C8B18DA-9639-A3E4-7DD0-FA6A670A008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DB8127F-6FB2-867F-F10D-F886C6F2D5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EB659A5-10B1-B1F3-88DA-88155B2052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9744C-0D14-44B9-A049-56CB59FB39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9911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61D6974-65CC-A747-86AD-2492E939B3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BC31203-DDD1-24B0-F4C8-F523929BE1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A07C6B3-EE08-346F-561F-15BF19EA7D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1BDB38-D773-49D2-ABD5-07E6DAB7DF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3176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8BB40C9-E7DE-8CC3-27D9-91F1BF356E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7E70A5F-B15E-DEB7-BB28-B5FF226A31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A7A24A9-B3E0-9678-2B18-7C649E78F7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91ACA7-B63E-4178-A222-CB121C53D0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2700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373338-BDE8-DEC3-1152-8F0DBBA4BF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BCA2D1-FA31-68CB-11D6-E6C94B5696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013EAE-3C8A-154A-81D9-56FD096D50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A9D1FE-0D4B-4CE5-8561-C64DE8F21B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7843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4C97AE7-B13C-3DC6-8194-ABBBD60D88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DF3DA4E-B196-E9CA-AC52-D8F53FB30D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2929FDE-46F8-35DA-874D-A263602066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440C8F-88ED-4C64-9277-60B6723F21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090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13D737B-C12E-0278-20F0-2ABA65B781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7ADD312-9AE4-7FFA-57B2-699D338BAC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45C6946-B098-3D75-D6BE-CC93F86F7A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313A3-48D8-4628-9472-30A43D4BC7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212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8DF4D98-AE39-DAA8-7145-15E5A61D77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13C30F5-7A38-7C37-8015-CE2C26E32A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5906718-0B47-59BB-E598-5D4887C4922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7EF2EA-14DF-4C18-A987-113F6C0617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7540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242D113-5386-20AC-EE0F-C33564621FD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E5AAB94-731B-657D-5030-7B63B3069E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75DC75-1AEC-4F05-F239-8552511254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AF2402-CF39-4F5D-B1C8-57CBCC1FAF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9438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65FA13-CBDB-E1D0-7BCF-C323A90A6C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AA782E-10E3-075D-F6C3-8389C81DDA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9C1959-A8EF-ED03-A8CF-E2F15E6FAE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E1DED-104A-49AD-9257-0ABD0D47A3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0931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956A9E9-C499-6682-32C3-AD079C4AD2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0DEC632-0601-5C8F-4399-B24644EF25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2E9D1F0-564E-ED28-2176-A6D8EB5B8A5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5A9EFAD-D26D-48AD-2CAB-126AD02A83B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BE916BB-BBD3-504E-9C7A-9D6E0CD6FCB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93AA0EA-DA56-426B-9512-DBC3F144987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EEA0695D-3AA1-5628-0163-DB972BBD518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Antiepileptics</a:t>
            </a:r>
            <a:endParaRPr lang="en-US" altLang="en-US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BAEE88EF-1449-00C3-0648-FF08A86D11E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" altLang="en-US"/>
              <a:t>prof. Dr. Slobodan Janković</a:t>
            </a:r>
            <a:endParaRPr lang="en-US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2A990A80-3B52-A695-8B43-9A657ED550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Clinical use</a:t>
            </a:r>
            <a:endParaRPr lang="en-US" altLang="en-US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D29C038-DD0F-62EA-2233-ACE91EBA40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sz="2800" dirty="0"/>
              <a:t>In order to rationally use antiepileptic drugs, it is first necessary to accurately diagnose the type of epi</a:t>
            </a:r>
            <a:r>
              <a:rPr lang="sr-Latn-RS" altLang="en-US" sz="2800" dirty="0"/>
              <a:t>l</a:t>
            </a:r>
            <a:r>
              <a:rPr lang="en" altLang="en-US" sz="2800" dirty="0"/>
              <a:t>epsia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800" dirty="0"/>
              <a:t>The choice of drug is based on the diagnosis, the patient's previous reaction to these drugs and the toxicity of antiepileptic drugs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800" dirty="0"/>
              <a:t>It is possible to use a combination of drugs, when another drug that is known to have a beneficial effect on this type of epilepsy is added to the drug that does not achieve full seizure control.</a:t>
            </a:r>
            <a:endParaRPr lang="en-US" alt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5DE60097-7E53-FB2F-AD32-29848B0016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Generalized tonic-clonic and partial seizures</a:t>
            </a:r>
            <a:endParaRPr lang="en-US" altLang="en-US" sz="4000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73F5999B-8692-2872-5A99-D35E629E69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/>
              <a:t>First choice drugs are valproate, phenytoin and carbamazepine.</a:t>
            </a:r>
          </a:p>
          <a:p>
            <a:pPr eaLnBrk="1" hangingPunct="1"/>
            <a:r>
              <a:rPr lang="en" altLang="en-US"/>
              <a:t>phenobarbital is the drug of second choice, except in children</a:t>
            </a:r>
          </a:p>
          <a:p>
            <a:pPr eaLnBrk="1" hangingPunct="1"/>
            <a:r>
              <a:rPr lang="en" altLang="en-US"/>
              <a:t>lamotrigine is the drug of second choice</a:t>
            </a:r>
          </a:p>
          <a:p>
            <a:pPr eaLnBrk="1" hangingPunct="1"/>
            <a:r>
              <a:rPr lang="en" altLang="en-US"/>
              <a:t>gabapentin, vigabatrin and topiramate are given as additional drugs</a:t>
            </a:r>
            <a:endParaRPr lang="en-US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CAE1922A-B5C5-DC14-A122-55F8AC3FD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Absence</a:t>
            </a:r>
            <a:endParaRPr lang="en-US" altLang="en-US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CEFDC459-6397-C148-D7A2-CB40CB7039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 sz="2800"/>
              <a:t>the drug of choice in uncomplicated absence is ethosuximide, if the patient can tolerate gastrointestinal side effects</a:t>
            </a:r>
          </a:p>
          <a:p>
            <a:pPr eaLnBrk="1" hangingPunct="1"/>
            <a:r>
              <a:rPr lang="en" altLang="en-US" sz="2800"/>
              <a:t>valproate is used if the patient has concomitant tonic-clonic seizures or myoclonic seizures</a:t>
            </a:r>
          </a:p>
          <a:p>
            <a:pPr eaLnBrk="1" hangingPunct="1"/>
            <a:r>
              <a:rPr lang="en" altLang="en-US" sz="2800"/>
              <a:t>clonazepam is also effective, but sedation and tolerance occur</a:t>
            </a:r>
            <a:endParaRPr lang="en-US" altLang="en-US" sz="2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827B0843-8AE9-7222-DB54-5FDD510489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Myoclonic seizures</a:t>
            </a:r>
            <a:endParaRPr lang="en-US" altLang="en-US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BA0697C2-70B8-BCB8-F3D2-960A31E66D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/>
              <a:t>valproate is the drug of choice</a:t>
            </a:r>
          </a:p>
          <a:p>
            <a:pPr eaLnBrk="1" hangingPunct="1"/>
            <a:r>
              <a:rPr lang="en" altLang="en-US"/>
              <a:t>clonazepam is also effective but causes drowsiness in the high doses needed here</a:t>
            </a:r>
          </a:p>
          <a:p>
            <a:pPr eaLnBrk="1" hangingPunct="1"/>
            <a:r>
              <a:rPr lang="en" altLang="en-US"/>
              <a:t>felbamate is useful as an adjunctive medicine, but it is highly hemato- and hepato-toxic</a:t>
            </a:r>
          </a:p>
          <a:p>
            <a:pPr eaLnBrk="1" hangingPunct="1"/>
            <a:r>
              <a:rPr lang="en" altLang="en-US"/>
              <a:t>lamotrigine can also be used</a:t>
            </a:r>
            <a:endParaRPr lang="en-US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CF49E54C-4F7A-0035-597E-27883A4C8F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Epileptic status</a:t>
            </a:r>
            <a:endParaRPr lang="en-US" altLang="en-US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103E2272-4638-AE10-969A-3EB6DE16B4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 dirty="0"/>
              <a:t>it is stopped with diazepam</a:t>
            </a:r>
            <a:r>
              <a:rPr lang="sr-Latn-RS" altLang="en-US" dirty="0"/>
              <a:t>, </a:t>
            </a:r>
            <a:r>
              <a:rPr lang="sr-Latn-RS" altLang="en-US" dirty="0" err="1"/>
              <a:t>midazolam</a:t>
            </a:r>
            <a:r>
              <a:rPr lang="en" altLang="en-US" dirty="0"/>
              <a:t> or lorazepam intravenously</a:t>
            </a:r>
          </a:p>
          <a:p>
            <a:pPr eaLnBrk="1" hangingPunct="1"/>
            <a:r>
              <a:rPr lang="en" altLang="en-US" dirty="0"/>
              <a:t>longer control is achieved with intravenous fosphenytoin or phenobarbitone</a:t>
            </a:r>
          </a:p>
          <a:p>
            <a:pPr eaLnBrk="1" hangingPunct="1"/>
            <a:r>
              <a:rPr lang="en" altLang="en-US" dirty="0"/>
              <a:t>in severe cases, general anesthesia is used</a:t>
            </a:r>
            <a:endParaRPr lang="en-US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F1724691-FECB-360D-28D9-7985FB1F48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Infantile spasms</a:t>
            </a:r>
            <a:endParaRPr lang="en-US" altLang="en-US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5CF55D19-F888-7DF2-30F4-19088FE99F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 sz="2800"/>
              <a:t>ACTH is used</a:t>
            </a:r>
          </a:p>
          <a:p>
            <a:pPr eaLnBrk="1" hangingPunct="1"/>
            <a:r>
              <a:rPr lang="en" altLang="en-US" sz="2800"/>
              <a:t>benzodiazepines are also effective</a:t>
            </a:r>
          </a:p>
          <a:p>
            <a:pPr eaLnBrk="1" hangingPunct="1"/>
            <a:endParaRPr lang="sr-Cyrl-CS" altLang="en-US" sz="2800"/>
          </a:p>
          <a:p>
            <a:pPr eaLnBrk="1" hangingPunct="1"/>
            <a:r>
              <a:rPr lang="en" altLang="en-US" sz="2800"/>
              <a:t>Other use of antiepileptics:</a:t>
            </a:r>
          </a:p>
          <a:p>
            <a:pPr lvl="1" eaLnBrk="1" hangingPunct="1"/>
            <a:r>
              <a:rPr lang="en" altLang="en-US" sz="2400"/>
              <a:t>for bipolar affective disorder (valproate, carbamazepine, phenytoin, gabapentin)</a:t>
            </a:r>
          </a:p>
          <a:p>
            <a:pPr lvl="1" eaLnBrk="1" hangingPunct="1"/>
            <a:r>
              <a:rPr lang="en" altLang="en-US" sz="2400"/>
              <a:t>carbamazepine for trigeminal neuralgia</a:t>
            </a:r>
          </a:p>
          <a:p>
            <a:pPr lvl="1" eaLnBrk="1" hangingPunct="1"/>
            <a:r>
              <a:rPr lang="en" altLang="en-US" sz="2400"/>
              <a:t>gabapentin is effective in neuropathic pain</a:t>
            </a:r>
            <a:endParaRPr lang="en-US" altLang="en-US"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753640D8-D6A6-CE43-B3D9-BEBF8A2D39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Adverse effects</a:t>
            </a:r>
            <a:endParaRPr lang="en-US" altLang="en-US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720CD3EA-03DD-1FC6-081A-743438BA43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/>
              <a:t>Teratogenicity</a:t>
            </a:r>
          </a:p>
          <a:p>
            <a:pPr lvl="1" eaLnBrk="1" hangingPunct="1"/>
            <a:r>
              <a:rPr lang="en" altLang="en-US"/>
              <a:t>all antiepileptics are teratogenic</a:t>
            </a:r>
          </a:p>
          <a:p>
            <a:pPr lvl="1" eaLnBrk="1" hangingPunct="1"/>
            <a:r>
              <a:rPr lang="en" altLang="en-US"/>
              <a:t>carbamazepine causes craniofacial anomalies</a:t>
            </a:r>
          </a:p>
          <a:p>
            <a:pPr lvl="1" eaLnBrk="1" hangingPunct="1"/>
            <a:r>
              <a:rPr lang="en" altLang="en-US"/>
              <a:t>valproate causes neural tube defects</a:t>
            </a:r>
          </a:p>
          <a:p>
            <a:pPr eaLnBrk="1" hangingPunct="1"/>
            <a:r>
              <a:rPr lang="en" altLang="en-US"/>
              <a:t>Overdose</a:t>
            </a:r>
          </a:p>
          <a:p>
            <a:pPr lvl="1" eaLnBrk="1" hangingPunct="1"/>
            <a:r>
              <a:rPr lang="en" altLang="en-US"/>
              <a:t>lead to depression of the CNS, including respiratory depression</a:t>
            </a:r>
            <a:endParaRPr lang="en-US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636" name="Group 180">
            <a:extLst>
              <a:ext uri="{FF2B5EF4-FFF2-40B4-BE49-F238E27FC236}">
                <a16:creationId xmlns:a16="http://schemas.microsoft.com/office/drawing/2014/main" id="{879EAC97-192B-1172-9C2D-40C253A98896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9144000" cy="7812085"/>
        </p:xfrm>
        <a:graphic>
          <a:graphicData uri="http://schemas.openxmlformats.org/drawingml/2006/table">
            <a:tbl>
              <a:tblPr/>
              <a:tblGrid>
                <a:gridCol w="2546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9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4601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Adverse effects and complications of the use of antiepileptic drugs.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Medicine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Adverse effects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Benzodiazepines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Sedation, tolerance, dependence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Carbamazepine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Diplopia, ataxia, enzyme induction, blood dyscrasias, teratogenicity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1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Ethosuccimide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Gastrointestinal disorders, lethargy, headache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Felbamate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Aplastic anemia, hepatotoxicity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9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Gabapentin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Sedation, behavioral disorders in children, movement disorders, leukopenia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229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Lamotrigine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Sedation, ataxia, skin changes (Steven-Johnson syndrome, higher risk if valproate is also taken, in children), hematotoxicity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1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Phenobarbital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Sedation, enzyme induction, tolerance, addiction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31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Phenytoin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Nystagmus, diplopia, ataxia, sedation, gingival hyperplasia, hirsutism, anemia, enzyme induction, teratogenic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1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Tiagabine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Dizziness, tremor, difficulty concentrating, psychosis (rare)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79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Topiramate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Sedation, impaired thinking process, renal calculus, weight loss, hyperthermia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633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Valproate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Gastrointestinal disorders, hepatotoxicity (rare but fatal), inhibition of drug metabolism, teratogenicity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631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Vigabatrin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Sedation, weight gain, agitation, confusion, psychosis, visual field defects after long-term use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68D74B38-4C42-6808-6E9C-98644DB8CD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Discontinuation of antiepileptic drugs</a:t>
            </a:r>
            <a:endParaRPr lang="en-US" altLang="en-US" sz="400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1617E954-4A8C-209F-7883-E33466CED3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 dirty="0"/>
              <a:t>The use of antiepileptic</a:t>
            </a:r>
            <a:r>
              <a:rPr lang="sr-Latn-RS" altLang="en-US" dirty="0"/>
              <a:t> </a:t>
            </a:r>
            <a:r>
              <a:rPr lang="sr-Latn-RS" altLang="en-US" dirty="0" err="1"/>
              <a:t>drugs</a:t>
            </a:r>
            <a:r>
              <a:rPr lang="en" altLang="en-US" dirty="0"/>
              <a:t> must be gradual, because sudden discontinuation may provoke seizures</a:t>
            </a:r>
            <a:endParaRPr lang="en-US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B79074-74DB-932B-8DE3-C46CB2041C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306687"/>
          </a:xfrm>
        </p:spPr>
        <p:txBody>
          <a:bodyPr/>
          <a:lstStyle/>
          <a:p>
            <a:b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en" sz="40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</a:rPr>
              <a:t>THIRD GENERATION ANTIEPILEPTICS </a:t>
            </a:r>
            <a:br>
              <a:rPr lang="sr-Cyrl-RS" sz="40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en" sz="40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</a:rPr>
              <a:t>prof. Dr. Slobodan Janković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850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01" name="Group 129">
            <a:extLst>
              <a:ext uri="{FF2B5EF4-FFF2-40B4-BE49-F238E27FC236}">
                <a16:creationId xmlns:a16="http://schemas.microsoft.com/office/drawing/2014/main" id="{F6F5B1EF-61B6-8383-9805-55CBD79890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484915"/>
              </p:ext>
            </p:extLst>
          </p:nvPr>
        </p:nvGraphicFramePr>
        <p:xfrm>
          <a:off x="0" y="0"/>
          <a:ext cx="9144000" cy="7005637"/>
        </p:xfrm>
        <a:graphic>
          <a:graphicData uri="http://schemas.openxmlformats.org/drawingml/2006/table">
            <a:tbl>
              <a:tblPr/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39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46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Definitions of types of epileptic seizures.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2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Type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Definition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0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Convulsions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Limited episodes of brain dysfunction resulting from abnormal depolarization of cerebral neurons.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05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Partial attacks, simple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Consciousness is preserved; it manifests itself as: limb spasms, paresthesias, psychological symptoms (disorders of sensory perception, illusions, hallucinations, changes in affect) and autonomic disorders.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Partial attacks, complex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Disturbance of consciousness preceded, accompanied or followed by psychological symptoms.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09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Tonic-clonic spasms, generalized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The tonic phase (less than 1 minute) includes sudden loss of consciousness, muscle rigidity, and cessation of breathing; the clonic phase (2-3 minutes) includes muscle spasms, with biting of the lip or tongue, relaxation of the sphincter. It used to be called "grand mal".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667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Absence, generalized seizure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Disturbance of consciousness (often sudden and short-lived), sometimes with automatisms, loss of postural tone, or enuresis. It starts in childhood and usually passes after the age of 20. It used to be called "petit mal".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1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Myoclonic seizures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Single or multiple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sudden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jerks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of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a limb,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or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a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head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or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half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of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the</a:t>
                      </a:r>
                      <a:r>
                        <a:rPr kumimoji="0" lang="sr-Latn-R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sr-Latn-R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body</a:t>
                      </a: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33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Epileptic status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 series of seizures (usually tonic-clonic) without recovery of consciousness between seizures. Potentially lethal.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8CF75-75C8-4225-1B19-C14968FDC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r>
              <a:rPr lang="en" dirty="0"/>
              <a:t>Definition of third generation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9CA112-6423-E934-06AC-AC02630CE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/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" sz="2400" b="0" i="0" u="none" strike="noStrike" baseline="0" dirty="0">
                <a:solidFill>
                  <a:srgbClr val="252525"/>
                </a:solidFill>
                <a:latin typeface="Calibri" panose="020F0502020204030204" pitchFamily="34" charset="0"/>
              </a:rPr>
              <a:t>The third generation of antiepileptics refers to drugs that were licensed for use in 2008 and later</a:t>
            </a:r>
          </a:p>
          <a:p>
            <a:r>
              <a:rPr lang="en" sz="2400" b="0" i="0" u="none" strike="noStrike" baseline="0" dirty="0">
                <a:solidFill>
                  <a:srgbClr val="252525"/>
                </a:solidFill>
                <a:latin typeface="Calibri" panose="020F0502020204030204" pitchFamily="34" charset="0"/>
              </a:rPr>
              <a:t>Those are:</a:t>
            </a:r>
          </a:p>
          <a:p>
            <a:r>
              <a:rPr lang="en" sz="2400" b="0" i="0" u="none" strike="noStrike" baseline="0" dirty="0">
                <a:solidFill>
                  <a:srgbClr val="252525"/>
                </a:solidFill>
                <a:latin typeface="Arial" panose="020B0604020202020204" pitchFamily="34" charset="0"/>
              </a:rPr>
              <a:t>• </a:t>
            </a:r>
            <a:r>
              <a:rPr lang="en" sz="2400" b="0" i="0" u="none" strike="noStrike" baseline="0" dirty="0" err="1">
                <a:solidFill>
                  <a:srgbClr val="252525"/>
                </a:solidFill>
                <a:latin typeface="Calibri" panose="020F0502020204030204" pitchFamily="34" charset="0"/>
              </a:rPr>
              <a:t>Eslicarbazepine</a:t>
            </a:r>
            <a:endParaRPr lang="sr-Cyrl-RS" sz="2400" b="0" i="0" u="none" strike="noStrike" baseline="0" dirty="0">
              <a:solidFill>
                <a:srgbClr val="252525"/>
              </a:solidFill>
              <a:latin typeface="Calibri" panose="020F0502020204030204" pitchFamily="34" charset="0"/>
            </a:endParaRPr>
          </a:p>
          <a:p>
            <a:r>
              <a:rPr lang="en" sz="2400" b="0" i="0" u="none" strike="noStrike" baseline="0" dirty="0">
                <a:solidFill>
                  <a:srgbClr val="252525"/>
                </a:solidFill>
                <a:latin typeface="Arial" panose="020B0604020202020204" pitchFamily="34" charset="0"/>
              </a:rPr>
              <a:t>• </a:t>
            </a:r>
            <a:r>
              <a:rPr lang="en" sz="2400" b="0" i="0" u="none" strike="noStrike" baseline="0" dirty="0" err="1">
                <a:solidFill>
                  <a:srgbClr val="252525"/>
                </a:solidFill>
                <a:latin typeface="Calibri" panose="020F0502020204030204" pitchFamily="34" charset="0"/>
              </a:rPr>
              <a:t>Lacosamide</a:t>
            </a:r>
            <a:endParaRPr lang="sr-Cyrl-RS" sz="2400" b="0" i="0" u="none" strike="noStrike" baseline="0" dirty="0">
              <a:solidFill>
                <a:srgbClr val="252525"/>
              </a:solidFill>
              <a:latin typeface="Calibri" panose="020F0502020204030204" pitchFamily="34" charset="0"/>
            </a:endParaRPr>
          </a:p>
          <a:p>
            <a:r>
              <a:rPr lang="en" sz="2400" b="0" i="0" u="none" strike="noStrike" baseline="0" dirty="0">
                <a:solidFill>
                  <a:srgbClr val="252525"/>
                </a:solidFill>
                <a:latin typeface="Arial" panose="020B0604020202020204" pitchFamily="34" charset="0"/>
              </a:rPr>
              <a:t>• </a:t>
            </a:r>
            <a:r>
              <a:rPr lang="en" sz="2400" b="0" i="0" u="none" strike="noStrike" baseline="0" dirty="0" err="1">
                <a:solidFill>
                  <a:srgbClr val="252525"/>
                </a:solidFill>
                <a:latin typeface="Calibri" panose="020F0502020204030204" pitchFamily="34" charset="0"/>
              </a:rPr>
              <a:t>Perampanel</a:t>
            </a:r>
            <a:endParaRPr lang="sr-Cyrl-RS" sz="2400" b="0" i="0" u="none" strike="noStrike" baseline="0" dirty="0">
              <a:solidFill>
                <a:srgbClr val="252525"/>
              </a:solidFill>
              <a:latin typeface="Calibri" panose="020F0502020204030204" pitchFamily="34" charset="0"/>
            </a:endParaRPr>
          </a:p>
          <a:p>
            <a:r>
              <a:rPr lang="en" sz="2400" b="0" i="0" u="none" strike="noStrike" baseline="0" dirty="0">
                <a:solidFill>
                  <a:srgbClr val="252525"/>
                </a:solidFill>
                <a:latin typeface="Arial" panose="020B0604020202020204" pitchFamily="34" charset="0"/>
              </a:rPr>
              <a:t>• </a:t>
            </a:r>
            <a:r>
              <a:rPr lang="en" sz="2400" b="0" i="0" u="none" strike="noStrike" baseline="0" dirty="0" err="1">
                <a:solidFill>
                  <a:srgbClr val="252525"/>
                </a:solidFill>
                <a:latin typeface="Calibri" panose="020F0502020204030204" pitchFamily="34" charset="0"/>
              </a:rPr>
              <a:t>Rufinamide</a:t>
            </a:r>
            <a:endParaRPr lang="sr-Cyrl-RS" sz="2400" b="0" i="0" u="none" strike="noStrike" baseline="0" dirty="0">
              <a:solidFill>
                <a:srgbClr val="252525"/>
              </a:solidFill>
              <a:latin typeface="Calibri" panose="020F0502020204030204" pitchFamily="34" charset="0"/>
            </a:endParaRPr>
          </a:p>
          <a:p>
            <a:r>
              <a:rPr lang="en" sz="2400" b="0" i="0" u="none" strike="noStrike" baseline="0" dirty="0">
                <a:solidFill>
                  <a:srgbClr val="252525"/>
                </a:solidFill>
                <a:latin typeface="Arial" panose="020B0604020202020204" pitchFamily="34" charset="0"/>
              </a:rPr>
              <a:t>• </a:t>
            </a:r>
            <a:r>
              <a:rPr lang="en" sz="2400" b="0" i="0" u="none" strike="noStrike" baseline="0" dirty="0" err="1">
                <a:solidFill>
                  <a:srgbClr val="252525"/>
                </a:solidFill>
                <a:latin typeface="Calibri" panose="020F0502020204030204" pitchFamily="34" charset="0"/>
              </a:rPr>
              <a:t>Stiripentol</a:t>
            </a:r>
            <a:endParaRPr lang="sr-Cyrl-RS" sz="2400" b="0" i="0" u="none" strike="noStrike" baseline="0" dirty="0">
              <a:solidFill>
                <a:srgbClr val="252525"/>
              </a:solidFill>
              <a:latin typeface="Calibri" panose="020F0502020204030204" pitchFamily="34" charset="0"/>
            </a:endParaRPr>
          </a:p>
          <a:p>
            <a:r>
              <a:rPr lang="en" sz="2400" b="0" i="0" u="none" strike="noStrike" baseline="0" dirty="0">
                <a:solidFill>
                  <a:srgbClr val="252525"/>
                </a:solidFill>
                <a:latin typeface="Arial" panose="020B0604020202020204" pitchFamily="34" charset="0"/>
              </a:rPr>
              <a:t>• </a:t>
            </a:r>
            <a:r>
              <a:rPr lang="en" sz="2400" b="0" i="0" u="none" strike="noStrike" baseline="0" dirty="0">
                <a:solidFill>
                  <a:srgbClr val="252525"/>
                </a:solidFill>
                <a:latin typeface="Calibri" panose="020F0502020204030204" pitchFamily="34" charset="0"/>
              </a:rPr>
              <a:t>Retigabine* - withdrawn from use in 2016 due to toxicity</a:t>
            </a:r>
          </a:p>
        </p:txBody>
      </p:sp>
    </p:spTree>
    <p:extLst>
      <p:ext uri="{BB962C8B-B14F-4D97-AF65-F5344CB8AC3E}">
        <p14:creationId xmlns:p14="http://schemas.microsoft.com/office/powerpoint/2010/main" val="20869054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554C5-C8C0-BB90-DBF4-BF1446121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 err="1"/>
              <a:t>Brivaracetam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FAF75-DCF0-290C-0590-A876EF937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" sz="2800" b="0" i="0" u="none" strike="noStrike" baseline="0" dirty="0">
                <a:solidFill>
                  <a:srgbClr val="252525"/>
                </a:solidFill>
                <a:latin typeface="Calibri" panose="020F0502020204030204" pitchFamily="34" charset="0"/>
              </a:rPr>
              <a:t>Inhibits the release of excitatory neurotransmitters from presynaptic terminals</a:t>
            </a:r>
          </a:p>
          <a:p>
            <a:r>
              <a:rPr lang="en" sz="2800" b="0" i="0" u="none" strike="noStrike" baseline="0" dirty="0">
                <a:solidFill>
                  <a:srgbClr val="252525"/>
                </a:solidFill>
                <a:latin typeface="Calibri" panose="020F0502020204030204" pitchFamily="34" charset="0"/>
              </a:rPr>
              <a:t>It binds to the protein on vesicles of nerve endings 2A (SV2A) and interferes with its functioning</a:t>
            </a:r>
          </a:p>
          <a:p>
            <a:r>
              <a:rPr lang="en" sz="2800" b="0" i="0" u="none" strike="noStrike" baseline="0" dirty="0">
                <a:solidFill>
                  <a:srgbClr val="252525"/>
                </a:solidFill>
                <a:latin typeface="Calibri" panose="020F0502020204030204" pitchFamily="34" charset="0"/>
              </a:rPr>
              <a:t>SV2A is a glycoprotein that enables the exocytosis of vesicles with neurotransmitters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2656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C1288-BDCD-1863-EF59-0E2B743FE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 err="1"/>
              <a:t>Eslicarbazepine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473E1-3255-9B3A-8D22-4939E452B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en" dirty="0"/>
              <a:t>It is a prodrug that is rapidly metabolized to the active form of </a:t>
            </a:r>
            <a:r>
              <a:rPr lang="sr-Latn-RS" dirty="0"/>
              <a:t>S-</a:t>
            </a:r>
            <a:r>
              <a:rPr lang="en" dirty="0"/>
              <a:t>licarbazepine</a:t>
            </a:r>
          </a:p>
          <a:p>
            <a:r>
              <a:rPr lang="en" dirty="0"/>
              <a:t>It inhibits voltage-dependent sodium channels, and thus interferes with the release of neurotransmitters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1382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97A30-F2B2-8886-FFA4-E0C052E6B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 err="1"/>
              <a:t>Lacosamide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1C2348-E389-BAB1-4512-5326F1266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r>
              <a:rPr lang="en" dirty="0"/>
              <a:t>It is </a:t>
            </a:r>
            <a:r>
              <a:rPr lang="en" dirty="0" err="1"/>
              <a:t>an amino acid </a:t>
            </a:r>
            <a:r>
              <a:rPr lang="en" dirty="0"/>
              <a:t>to which functional groups have been added</a:t>
            </a:r>
          </a:p>
          <a:p>
            <a:r>
              <a:rPr lang="en" dirty="0"/>
              <a:t>Enhances </a:t>
            </a:r>
            <a:r>
              <a:rPr lang="en" dirty="0" err="1"/>
              <a:t>inactivation</a:t>
            </a:r>
            <a:r>
              <a:rPr lang="en" dirty="0"/>
              <a:t> </a:t>
            </a:r>
            <a:r>
              <a:rPr lang="en" dirty="0" err="1"/>
              <a:t>of voltage- </a:t>
            </a:r>
            <a:r>
              <a:rPr lang="en" dirty="0"/>
              <a:t>dependent sodium channels</a:t>
            </a:r>
          </a:p>
          <a:p>
            <a:r>
              <a:rPr lang="en" dirty="0"/>
              <a:t>It inhibits collapsin, a neurotrophic factor that stimulates the growth of axons and the differentiation of neurons , thereby preventing the remodeling of brain tissue after trauma.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561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C88B7-AD54-3F86-B8F4-FC1F8CF34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 err="1"/>
              <a:t>Rufinamide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513A3-666A-CBB1-C00B-2C9DEF475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en" dirty="0"/>
              <a:t>A triazole derivative</a:t>
            </a:r>
          </a:p>
          <a:p>
            <a:r>
              <a:rPr lang="en" dirty="0"/>
              <a:t>It prolongs the inactive state of voltage-gated sodium channels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3907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0F152-FDF6-3597-9D88-B64C7CFFC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 err="1"/>
              <a:t>Perampanel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AA3B1-084A-200D-53F9-FFA713B13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Partially selective, non-competitive AMPA receptor antagonist for glutamate</a:t>
            </a:r>
          </a:p>
          <a:p>
            <a:r>
              <a:rPr lang="en" dirty="0"/>
              <a:t>It reduces the excitation of neurons that have AMPA receptors on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1609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EA05B-8787-28A6-0A03-E3A4A4B7C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 err="1"/>
              <a:t>Stiripentol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DD747A-BF18-1142-556A-D9E8EB0556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en" dirty="0"/>
              <a:t>It is an allosteric modulator of the GABA A receptor</a:t>
            </a:r>
          </a:p>
          <a:p>
            <a:r>
              <a:rPr lang="en" dirty="0"/>
              <a:t>Enhances the effect of GABA 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6659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A855A-5592-0AE3-2DED-1DF3DAAC1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 err="1"/>
              <a:t>Cannabidiol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9D42F-E8F9-E59F-03FB-E169761C92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sz="2400" dirty="0"/>
              <a:t>Cannabidiol blocks CB1 and CB2 receptors, </a:t>
            </a:r>
            <a:r>
              <a:rPr lang="sr-Latn-RS" sz="2400" dirty="0" err="1"/>
              <a:t>this</a:t>
            </a:r>
            <a:r>
              <a:rPr lang="sr-Latn-RS" sz="2400" dirty="0"/>
              <a:t> is </a:t>
            </a:r>
            <a:r>
              <a:rPr lang="sr-Latn-RS" sz="2400" dirty="0" err="1"/>
              <a:t>not</a:t>
            </a:r>
            <a:r>
              <a:rPr lang="sr-Latn-RS" sz="2400" dirty="0"/>
              <a:t> </a:t>
            </a:r>
            <a:r>
              <a:rPr lang="sr-Latn-RS" sz="2400" dirty="0" err="1"/>
              <a:t>responsible</a:t>
            </a:r>
            <a:r>
              <a:rPr lang="sr-Latn-RS" sz="2400" dirty="0"/>
              <a:t> </a:t>
            </a:r>
            <a:r>
              <a:rPr lang="sr-Latn-RS" sz="2400" dirty="0" err="1"/>
              <a:t>for</a:t>
            </a:r>
            <a:r>
              <a:rPr lang="sr-Latn-RS" sz="2400" dirty="0"/>
              <a:t> </a:t>
            </a:r>
            <a:r>
              <a:rPr lang="sr-Latn-RS" sz="2400" dirty="0" err="1"/>
              <a:t>its</a:t>
            </a:r>
            <a:r>
              <a:rPr lang="en" sz="2400" dirty="0"/>
              <a:t> anticonvulsant effect</a:t>
            </a:r>
            <a:endParaRPr lang="sr-Cyrl-RS" sz="2400" dirty="0"/>
          </a:p>
          <a:p>
            <a:r>
              <a:rPr lang="en" sz="2400" dirty="0"/>
              <a:t>Activates 5</a:t>
            </a:r>
            <a:r>
              <a:rPr lang="sr-Latn-RS" sz="2400" dirty="0"/>
              <a:t>H</a:t>
            </a:r>
            <a:r>
              <a:rPr lang="en" sz="2400" dirty="0"/>
              <a:t>T1a receptors</a:t>
            </a:r>
          </a:p>
          <a:p>
            <a:r>
              <a:rPr lang="en" sz="2400" dirty="0"/>
              <a:t>It inhibits the release </a:t>
            </a:r>
            <a:r>
              <a:rPr lang="en" sz="2400" dirty="0" err="1"/>
              <a:t>of glutamate</a:t>
            </a:r>
            <a:endParaRPr lang="sr-Cyrl-RS" sz="2400" dirty="0"/>
          </a:p>
          <a:p>
            <a:r>
              <a:rPr lang="en" sz="2400" dirty="0"/>
              <a:t>It inhibits the reuptake </a:t>
            </a:r>
            <a:r>
              <a:rPr lang="en" sz="2400" dirty="0" err="1"/>
              <a:t>of noradrenaline </a:t>
            </a:r>
            <a:r>
              <a:rPr lang="en" sz="2400" dirty="0"/>
              <a:t>, </a:t>
            </a:r>
            <a:r>
              <a:rPr lang="en" sz="2400" dirty="0" err="1"/>
              <a:t>dopamine </a:t>
            </a:r>
            <a:r>
              <a:rPr lang="en" sz="2400" dirty="0"/>
              <a:t>and </a:t>
            </a:r>
            <a:r>
              <a:rPr lang="en" sz="2400" dirty="0" err="1"/>
              <a:t>adenosine</a:t>
            </a:r>
            <a:endParaRPr lang="sr-Cyrl-RS" sz="2400" dirty="0"/>
          </a:p>
          <a:p>
            <a:r>
              <a:rPr lang="en" sz="2400" dirty="0"/>
              <a:t>Stimulates </a:t>
            </a:r>
            <a:r>
              <a:rPr lang="en" sz="2400" dirty="0" err="1"/>
              <a:t>glycine </a:t>
            </a:r>
            <a:r>
              <a:rPr lang="en" sz="2400" dirty="0"/>
              <a:t>receptors</a:t>
            </a:r>
          </a:p>
          <a:p>
            <a:r>
              <a:rPr lang="sr-Latn-RS" sz="2400" dirty="0"/>
              <a:t>L</a:t>
            </a:r>
            <a:r>
              <a:rPr lang="en" sz="2400" dirty="0"/>
              <a:t>eads to desensitization of ion channels that </a:t>
            </a:r>
            <a:r>
              <a:rPr lang="sr-Latn-RS" sz="2400" dirty="0" err="1"/>
              <a:t>cause</a:t>
            </a:r>
            <a:r>
              <a:rPr lang="sr-Latn-RS" sz="2400" dirty="0"/>
              <a:t> </a:t>
            </a:r>
            <a:r>
              <a:rPr lang="en" sz="2400" dirty="0"/>
              <a:t>a transient change in potential (ankyrin and vanilloid types, i.e. TRPA1, TRPV1 and TRPV2 receptors)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8666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970A083A-0E57-FC40-DFF2-E88F284F55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RS" altLang="en-US" dirty="0" err="1"/>
              <a:t>Classification</a:t>
            </a:r>
            <a:r>
              <a:rPr lang="en" altLang="en-US" dirty="0"/>
              <a:t> of antiepileptic drugs</a:t>
            </a:r>
            <a:endParaRPr lang="en-US" altLang="en-US" dirty="0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B3AB34E1-A93F-0079-DE44-530FDC1CAA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sz="2400"/>
              <a:t>There are several chemical groups of antiepileptic drugs, the first three of which are related to each other:</a:t>
            </a:r>
          </a:p>
          <a:p>
            <a:pPr lvl="1" eaLnBrk="1" hangingPunct="1">
              <a:lnSpc>
                <a:spcPct val="90000"/>
              </a:lnSpc>
            </a:pPr>
            <a:r>
              <a:rPr lang="en" altLang="en-US" sz="2000"/>
              <a:t>hydantoins (phenytoin)</a:t>
            </a:r>
          </a:p>
          <a:p>
            <a:pPr lvl="1" eaLnBrk="1" hangingPunct="1">
              <a:lnSpc>
                <a:spcPct val="90000"/>
              </a:lnSpc>
            </a:pPr>
            <a:r>
              <a:rPr lang="en" altLang="en-US" sz="2000"/>
              <a:t>barbiturates (phenobarbital)</a:t>
            </a:r>
          </a:p>
          <a:p>
            <a:pPr lvl="1" eaLnBrk="1" hangingPunct="1">
              <a:lnSpc>
                <a:spcPct val="90000"/>
              </a:lnSpc>
            </a:pPr>
            <a:r>
              <a:rPr lang="en" altLang="en-US" sz="2000"/>
              <a:t>succinimides (ethosuccimide)</a:t>
            </a:r>
          </a:p>
          <a:p>
            <a:pPr lvl="1" eaLnBrk="1" hangingPunct="1">
              <a:lnSpc>
                <a:spcPct val="90000"/>
              </a:lnSpc>
            </a:pPr>
            <a:r>
              <a:rPr lang="en" altLang="en-US" sz="2000"/>
              <a:t>tricyclic antiepileptics (carbamazepine and oxcarbazepine)</a:t>
            </a:r>
          </a:p>
          <a:p>
            <a:pPr lvl="1" eaLnBrk="1" hangingPunct="1">
              <a:lnSpc>
                <a:spcPct val="90000"/>
              </a:lnSpc>
            </a:pPr>
            <a:r>
              <a:rPr lang="en" altLang="en-US" sz="2000"/>
              <a:t>carboxylic acid - valproic acid</a:t>
            </a:r>
          </a:p>
          <a:p>
            <a:pPr lvl="1" eaLnBrk="1" hangingPunct="1">
              <a:lnSpc>
                <a:spcPct val="90000"/>
              </a:lnSpc>
            </a:pPr>
            <a:r>
              <a:rPr lang="en" altLang="en-US" sz="2000"/>
              <a:t>benzodiazepines (diazepam, clonazepam)</a:t>
            </a:r>
          </a:p>
          <a:p>
            <a:pPr lvl="1" eaLnBrk="1" hangingPunct="1">
              <a:lnSpc>
                <a:spcPct val="90000"/>
              </a:lnSpc>
            </a:pPr>
            <a:r>
              <a:rPr lang="en" altLang="en-US" sz="2000"/>
              <a:t>carbamates (felbamate)</a:t>
            </a:r>
          </a:p>
          <a:p>
            <a:pPr lvl="1" eaLnBrk="1" hangingPunct="1">
              <a:lnSpc>
                <a:spcPct val="90000"/>
              </a:lnSpc>
            </a:pPr>
            <a:r>
              <a:rPr lang="en" altLang="en-US" sz="2000"/>
              <a:t>GABA derivatives (vigabatrin, gabapentin)</a:t>
            </a:r>
          </a:p>
          <a:p>
            <a:pPr lvl="1" eaLnBrk="1" hangingPunct="1">
              <a:lnSpc>
                <a:spcPct val="90000"/>
              </a:lnSpc>
            </a:pPr>
            <a:r>
              <a:rPr lang="en" altLang="en-US" sz="2000"/>
              <a:t>phenyltriazine (lamotrigine)</a:t>
            </a:r>
          </a:p>
          <a:p>
            <a:pPr lvl="1" eaLnBrk="1" hangingPunct="1">
              <a:lnSpc>
                <a:spcPct val="90000"/>
              </a:lnSpc>
            </a:pPr>
            <a:r>
              <a:rPr lang="en" altLang="en-US" sz="2000"/>
              <a:t>monosaccharides (topiramate)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>
            <a:extLst>
              <a:ext uri="{FF2B5EF4-FFF2-40B4-BE49-F238E27FC236}">
                <a16:creationId xmlns:a16="http://schemas.microsoft.com/office/drawing/2014/main" id="{7B932EA7-00D5-E3D1-2CD5-0F939EBC12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Indications for the use of certain antiepileptic drugs</a:t>
            </a:r>
            <a:endParaRPr lang="en-US" altLang="en-US" sz="4000"/>
          </a:p>
        </p:txBody>
      </p:sp>
      <p:graphicFrame>
        <p:nvGraphicFramePr>
          <p:cNvPr id="5150" name="Group 30">
            <a:extLst>
              <a:ext uri="{FF2B5EF4-FFF2-40B4-BE49-F238E27FC236}">
                <a16:creationId xmlns:a16="http://schemas.microsoft.com/office/drawing/2014/main" id="{67BA2870-E020-52F1-C87C-AB0FEE7F6FC6}"/>
              </a:ext>
            </a:extLst>
          </p:cNvPr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292054628"/>
              </p:ext>
            </p:extLst>
          </p:nvPr>
        </p:nvGraphicFramePr>
        <p:xfrm>
          <a:off x="250825" y="1600200"/>
          <a:ext cx="8642350" cy="4915231"/>
        </p:xfrm>
        <a:graphic>
          <a:graphicData uri="http://schemas.openxmlformats.org/drawingml/2006/table">
            <a:tbl>
              <a:tblPr/>
              <a:tblGrid>
                <a:gridCol w="2233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7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5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634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Tonic-clonic and partial seizures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Absence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Myoclonic seizures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Complementary medicines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14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arbamazepi</a:t>
                      </a:r>
                      <a:r>
                        <a:rPr kumimoji="0" lang="sr-Latn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r>
                        <a:rPr kumimoji="0" lang="e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  <a:r>
                        <a:rPr kumimoji="0" lang="sr-Latn-R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</a:t>
                      </a:r>
                      <a:r>
                        <a:rPr kumimoji="0" lang="e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valproate, phenytoin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ethosuximide, valproate, clonazepam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valproate, clonazepam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felbamate, gabapentin, lamotrigine, phenobarbitaltiagabine, topiramate, vigabatrin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1F93F7E8-2A3B-08BD-440A-A03BD5047A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Pharmacokinetics of antiepileptic drugs</a:t>
            </a:r>
            <a:endParaRPr lang="en-US" altLang="en-US" sz="4000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6BAD40F0-D5F4-2F67-E5A1-10F974EE19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sz="2400"/>
              <a:t>Most of these drugs have good bioavailability, and are metabolized in the liver. They are used for a long time, so it is necessary to periodically control their concentration in the serum, in order to avoid accumulation of the drug and toxic effects.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400"/>
              <a:t>Some antiepileptics (primidone, trimethadione) have active metabolites</a:t>
            </a:r>
          </a:p>
          <a:p>
            <a:pPr eaLnBrk="1" hangingPunct="1">
              <a:lnSpc>
                <a:spcPct val="90000"/>
              </a:lnSpc>
            </a:pPr>
            <a:r>
              <a:rPr lang="en" altLang="en-US" sz="2400"/>
              <a:t>Pharmacokinetic interactions of antiepileptic drugs are common; drugs that inhibit or accelerate their metabolism on cytochromes can increase or decrease their concentration in the blood; there is also the possibility of displacement from the binding site on plasma proteins.</a:t>
            </a:r>
            <a:endParaRPr lang="en-US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F02CE4DB-C793-3FA6-A9BB-7EB704C0B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Pharmacokinetics of certain antiepileptic drugs</a:t>
            </a:r>
            <a:endParaRPr lang="en-US" altLang="en-US" sz="4000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83E9DE3A-68CB-C8BE-773E-05340B8432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" altLang="en-US" sz="2800"/>
              <a:t>Phenytoin: bioavailability varies due to variations in first-pass metabolism by the liver</a:t>
            </a:r>
          </a:p>
          <a:p>
            <a:pPr lvl="1" eaLnBrk="1" hangingPunct="1">
              <a:lnSpc>
                <a:spcPct val="80000"/>
              </a:lnSpc>
            </a:pPr>
            <a:r>
              <a:rPr lang="en" altLang="en-US" sz="2400"/>
              <a:t>the kinetics is of the saturation type</a:t>
            </a:r>
          </a:p>
          <a:p>
            <a:pPr lvl="1" eaLnBrk="1" hangingPunct="1">
              <a:lnSpc>
                <a:spcPct val="80000"/>
              </a:lnSpc>
            </a:pPr>
            <a:r>
              <a:rPr lang="en" altLang="en-US" sz="2400"/>
              <a:t>binds to plasma proteins 98%; drugs competing for that binding site can displace phenytoin and increase the free fraction of the drug in plasma (sulfonamides, valproate)</a:t>
            </a:r>
          </a:p>
          <a:p>
            <a:pPr lvl="1" eaLnBrk="1" hangingPunct="1">
              <a:lnSpc>
                <a:spcPct val="80000"/>
              </a:lnSpc>
            </a:pPr>
            <a:r>
              <a:rPr lang="en" altLang="en-US" sz="2400"/>
              <a:t>inducers of liver enzymes accelerate the metabolism of phenytoin (rifampicin, phenobarbital), while inhibitors slow it down (isoniazid, cimetidine)</a:t>
            </a:r>
          </a:p>
          <a:p>
            <a:pPr lvl="1" eaLnBrk="1" hangingPunct="1">
              <a:lnSpc>
                <a:spcPct val="80000"/>
              </a:lnSpc>
            </a:pPr>
            <a:r>
              <a:rPr lang="en" altLang="en-US" sz="2400"/>
              <a:t>fosphenytoin is a prodrug of phenytoin, which is administered parenterally and is soluble in water.</a:t>
            </a:r>
            <a:endParaRPr lang="en-US" altLang="en-US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D5D5335B-7985-FEA2-851C-BCC3779BA0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Pharmacokinetics of certain antiepileptic drugs</a:t>
            </a:r>
            <a:endParaRPr lang="en-US" altLang="en-US" sz="4000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5831C6D8-3D5C-F2AD-3013-13E05435EF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" altLang="en-US" sz="2400"/>
              <a:t>Carbamazepine accelerates its metabolism and the metabolism of other drugs; its metabolism can be inhibited by valproate.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400"/>
              <a:t>Valproate competes for plasma protein binding with phenytoin; it inhibits the metabolism of phenytoin, phenobarbital and lamotrigine. At higher doses, part of valproate is metabolized to toxic metabolites, which can damage the liver.</a:t>
            </a:r>
          </a:p>
          <a:p>
            <a:pPr eaLnBrk="1" hangingPunct="1">
              <a:lnSpc>
                <a:spcPct val="80000"/>
              </a:lnSpc>
            </a:pPr>
            <a:r>
              <a:rPr lang="en" altLang="en-US" sz="2400"/>
              <a:t>Newer drugs</a:t>
            </a:r>
          </a:p>
          <a:p>
            <a:pPr lvl="1" eaLnBrk="1" hangingPunct="1">
              <a:lnSpc>
                <a:spcPct val="80000"/>
              </a:lnSpc>
            </a:pPr>
            <a:r>
              <a:rPr lang="en" altLang="en-US" sz="2000"/>
              <a:t>gabapentin and vigabatrin are eliminated by the kidneys, mostly unchanged</a:t>
            </a:r>
          </a:p>
          <a:p>
            <a:pPr lvl="1" eaLnBrk="1" hangingPunct="1">
              <a:lnSpc>
                <a:spcPct val="80000"/>
              </a:lnSpc>
            </a:pPr>
            <a:r>
              <a:rPr lang="en" altLang="en-US" sz="2000"/>
              <a:t>lamotrigine is eliminated by hepatic glucuronidation</a:t>
            </a:r>
          </a:p>
          <a:p>
            <a:pPr lvl="1" eaLnBrk="1" hangingPunct="1">
              <a:lnSpc>
                <a:spcPct val="80000"/>
              </a:lnSpc>
            </a:pPr>
            <a:r>
              <a:rPr lang="en" altLang="en-US" sz="2000"/>
              <a:t>Topiramate is eliminated by both the liver and the kidneys</a:t>
            </a:r>
            <a:endParaRPr lang="en-US" altLang="en-US"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A11DBE51-4D03-7B23-B05A-BE4A3C551D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Mechanism of action of antiepileptic drugs</a:t>
            </a:r>
            <a:endParaRPr lang="en-US" altLang="en-US" sz="4000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88DFA323-09BB-458F-5C8E-821B9CB3FF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altLang="en-US" sz="2400"/>
              <a:t>Antiepileptic drugs prevent repeated depolarization of neurons, and thus seizures. They do this in several ways:</a:t>
            </a:r>
          </a:p>
          <a:p>
            <a:pPr lvl="1" eaLnBrk="1" hangingPunct="1">
              <a:lnSpc>
                <a:spcPct val="90000"/>
              </a:lnSpc>
            </a:pPr>
            <a:r>
              <a:rPr lang="en" altLang="en-US" sz="2000" b="1" i="1"/>
              <a:t>blockade of sodium channels </a:t>
            </a:r>
            <a:r>
              <a:rPr lang="en" altLang="en-US" sz="2000"/>
              <a:t>: this is how phenytoin, carbamazein and lamotrigine work, and in higher doses valproate and phenobarbital; the effect is dependent on the "firing" frequency of the neuron, and results in an extension of the refractory period and the state of channel inactivity</a:t>
            </a:r>
          </a:p>
          <a:p>
            <a:pPr lvl="1" eaLnBrk="1" hangingPunct="1">
              <a:lnSpc>
                <a:spcPct val="90000"/>
              </a:lnSpc>
            </a:pPr>
            <a:r>
              <a:rPr lang="en" altLang="en-US" sz="2000"/>
              <a:t>effect on GABA receptors:</a:t>
            </a:r>
          </a:p>
          <a:p>
            <a:pPr lvl="2" eaLnBrk="1" hangingPunct="1">
              <a:lnSpc>
                <a:spcPct val="90000"/>
              </a:lnSpc>
            </a:pPr>
            <a:r>
              <a:rPr lang="en" altLang="en-US" sz="1800"/>
              <a:t>benzodiazepines bind to the GABA receptor, and potentiate the effect of GABA, by increasing the opening frequency of the chlorine channel</a:t>
            </a:r>
          </a:p>
          <a:p>
            <a:pPr lvl="2" eaLnBrk="1" hangingPunct="1">
              <a:lnSpc>
                <a:spcPct val="90000"/>
              </a:lnSpc>
            </a:pPr>
            <a:r>
              <a:rPr lang="en" altLang="en-US" sz="1800"/>
              <a:t>barbiturates bind to the GABA receptor, and potentiate the effect of GABA, by increasing the duration of the opening of the chlorine channel</a:t>
            </a:r>
          </a:p>
          <a:p>
            <a:pPr lvl="2" eaLnBrk="1" hangingPunct="1">
              <a:lnSpc>
                <a:spcPct val="90000"/>
              </a:lnSpc>
            </a:pPr>
            <a:endParaRPr lang="sr-Cyrl-CS" altLang="en-US" sz="1800"/>
          </a:p>
          <a:p>
            <a:pPr lvl="1" eaLnBrk="1" hangingPunct="1">
              <a:lnSpc>
                <a:spcPct val="90000"/>
              </a:lnSpc>
            </a:pPr>
            <a:endParaRPr lang="en-US" altLang="en-US"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B756EB27-196A-C6EA-AC15-CF1169B204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/>
              <a:t>Mechanism of action of antiepileptic drugs</a:t>
            </a:r>
            <a:endParaRPr lang="en-US" altLang="en-US" sz="4000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7869EFAC-3E6C-6CF3-F011-4356FA4A9B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>
              <a:lnSpc>
                <a:spcPct val="80000"/>
              </a:lnSpc>
            </a:pPr>
            <a:r>
              <a:rPr lang="en" altLang="en-US" sz="2000"/>
              <a:t>vigabatrin inhibits GABA-transaminase, an enzyme that breaks down the effects of GABA</a:t>
            </a:r>
          </a:p>
          <a:p>
            <a:pPr lvl="2" eaLnBrk="1" hangingPunct="1">
              <a:lnSpc>
                <a:spcPct val="80000"/>
              </a:lnSpc>
            </a:pPr>
            <a:r>
              <a:rPr lang="en" altLang="en-US" sz="2000"/>
              <a:t>tiagabine inhibits GABA transporters in neurons and glia</a:t>
            </a:r>
          </a:p>
          <a:p>
            <a:pPr lvl="2" eaLnBrk="1" hangingPunct="1">
              <a:lnSpc>
                <a:spcPct val="80000"/>
              </a:lnSpc>
            </a:pPr>
            <a:r>
              <a:rPr lang="en" altLang="en-US" sz="2000"/>
              <a:t>gabapentin is an analogue of GABA, but does not bind to its binding site on the receptor; the mechanism of action remains unknown</a:t>
            </a:r>
          </a:p>
          <a:p>
            <a:pPr lvl="1" eaLnBrk="1" hangingPunct="1">
              <a:lnSpc>
                <a:spcPct val="80000"/>
              </a:lnSpc>
            </a:pPr>
            <a:r>
              <a:rPr lang="en" altLang="en-US" sz="2400" b="1" i="1"/>
              <a:t>calcium channel blockade: </a:t>
            </a:r>
            <a:r>
              <a:rPr lang="en" altLang="en-US" sz="2400"/>
              <a:t>ethosuximide and valproate inhibit T-calcium channels in the thalamus, which are responsible for the occurrence of rhythmic depolarization and absence</a:t>
            </a:r>
          </a:p>
          <a:p>
            <a:pPr lvl="1" eaLnBrk="1" hangingPunct="1">
              <a:lnSpc>
                <a:spcPct val="80000"/>
              </a:lnSpc>
            </a:pPr>
            <a:r>
              <a:rPr lang="en" altLang="en-US" sz="2400" b="1" i="1"/>
              <a:t>other mechanisms </a:t>
            </a:r>
            <a:r>
              <a:rPr lang="en" altLang="en-US" sz="2400"/>
              <a:t>: blockade of some glutamate receptors (topiramate, phenobarbital) and increase in the permeability of K </a:t>
            </a:r>
            <a:r>
              <a:rPr lang="en" altLang="en-US" sz="2400" baseline="30000"/>
              <a:t>+ </a:t>
            </a:r>
            <a:r>
              <a:rPr lang="en" altLang="en-US" sz="2400"/>
              <a:t>channels (valproate) also contribute to the effectiveness of antiepileptic drugs</a:t>
            </a:r>
            <a:endParaRPr lang="en-US" altLang="en-US"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1672</Words>
  <Application>Microsoft Office PowerPoint</Application>
  <PresentationFormat>On-screen Show (4:3)</PresentationFormat>
  <Paragraphs>177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Default Design</vt:lpstr>
      <vt:lpstr>Antiepileptics</vt:lpstr>
      <vt:lpstr>PowerPoint Presentation</vt:lpstr>
      <vt:lpstr>Classification of antiepileptic drugs</vt:lpstr>
      <vt:lpstr>Indications for the use of certain antiepileptic drugs</vt:lpstr>
      <vt:lpstr>Pharmacokinetics of antiepileptic drugs</vt:lpstr>
      <vt:lpstr>Pharmacokinetics of certain antiepileptic drugs</vt:lpstr>
      <vt:lpstr>Pharmacokinetics of certain antiepileptic drugs</vt:lpstr>
      <vt:lpstr>Mechanism of action of antiepileptic drugs</vt:lpstr>
      <vt:lpstr>Mechanism of action of antiepileptic drugs</vt:lpstr>
      <vt:lpstr>Clinical use</vt:lpstr>
      <vt:lpstr>Generalized tonic-clonic and partial seizures</vt:lpstr>
      <vt:lpstr>Absence</vt:lpstr>
      <vt:lpstr>Myoclonic seizures</vt:lpstr>
      <vt:lpstr>Epileptic status</vt:lpstr>
      <vt:lpstr>Infantile spasms</vt:lpstr>
      <vt:lpstr>Adverse effects</vt:lpstr>
      <vt:lpstr>PowerPoint Presentation</vt:lpstr>
      <vt:lpstr>Discontinuation of antiepileptic drugs</vt:lpstr>
      <vt:lpstr> THIRD GENERATION ANTIEPILEPTICS  prof. Dr. Slobodan Janković</vt:lpstr>
      <vt:lpstr>Definition of third generation</vt:lpstr>
      <vt:lpstr>Brivaracetam</vt:lpstr>
      <vt:lpstr>Eslicarbazepine</vt:lpstr>
      <vt:lpstr>Lacosamide</vt:lpstr>
      <vt:lpstr>Rufinamide</vt:lpstr>
      <vt:lpstr>Perampanel</vt:lpstr>
      <vt:lpstr>Stiripentol</vt:lpstr>
      <vt:lpstr>Cannabidiol</vt:lpstr>
    </vt:vector>
  </TitlesOfParts>
  <Company>MF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Slobodan Jankovic</dc:creator>
  <cp:lastModifiedBy>Boj</cp:lastModifiedBy>
  <cp:revision>28</cp:revision>
  <dcterms:created xsi:type="dcterms:W3CDTF">2004-12-28T17:25:10Z</dcterms:created>
  <dcterms:modified xsi:type="dcterms:W3CDTF">2023-07-29T15:06:29Z</dcterms:modified>
</cp:coreProperties>
</file>